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7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660"/>
  </p:normalViewPr>
  <p:slideViewPr>
    <p:cSldViewPr snapToGrid="0">
      <p:cViewPr>
        <p:scale>
          <a:sx n="81" d="100"/>
          <a:sy n="81" d="100"/>
        </p:scale>
        <p:origin x="-174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3C145-B975-44BC-A88D-DCD6A9C1974F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51A0B4-B434-4274-BBB6-8B461008C3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9092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AADDF-28E1-40A9-ACF9-7B2FA4F8F913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BC8B01-55BE-48B3-BFBF-E453C0C8C9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0978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FC685-E51C-462A-A284-5865A9436EFF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C9B75-D19C-4093-9C23-F5FE170786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2981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989DA-E1F8-49DA-A425-8ABA1053CFB3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853136-49CD-4115-958A-EF9100E0A9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8602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B79B5-4B4D-4CC9-A777-A1596AAB812E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BB20B-9A77-465F-9CF2-807126171A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719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14886-30A4-491F-A4A9-1B8D7171A3D7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AD6E55-F1FF-4C5F-86F8-C3869508E3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6106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C90CB-D440-4ABF-A36A-5E2BEA7C9FBB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39EB62-1A08-4BE8-B235-D5F4272D31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0378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5B70C-7511-4B0B-B76A-0E80C1184546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01FEBE-CFAE-44D0-B81C-32F7007A45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5370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CE410-0F57-44CB-A180-5C98DFBE0F9F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8C8576-58DB-4DD9-A29F-351F3CC831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2733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C4403-477F-4CC6-A898-E70563DE44FC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07696F-92D7-4ED3-9899-E1BC573235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2228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0CC77-31CF-4A95-B5B4-1F8CEF820746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13922C-1DD8-4F17-8719-48113BA87A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3346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DDBA560-3931-44A9-9B09-1A204D748842}"/>
              </a:ext>
            </a:extLst>
          </p:cNvPr>
          <p:cNvSpPr txBox="1"/>
          <p:nvPr/>
        </p:nvSpPr>
        <p:spPr>
          <a:xfrm>
            <a:off x="898525" y="971550"/>
            <a:ext cx="801688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3F00EC9-6301-4C40-9B9D-596A3339EE17}"/>
              </a:ext>
            </a:extLst>
          </p:cNvPr>
          <p:cNvSpPr txBox="1"/>
          <p:nvPr/>
        </p:nvSpPr>
        <p:spPr>
          <a:xfrm>
            <a:off x="9329738" y="2613025"/>
            <a:ext cx="803275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F49BE962-5813-4818-8FED-2B462347898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2FEE3-6FE3-4644-9FBC-1B4A70C9DC7E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49A5D0EB-6F6F-4EEF-8D4D-BE56B9F42F1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CA8A0B43-B6D4-4468-A2FF-32B745FB495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F34137B5-075D-4976-93E4-6EC00AFE86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98915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3C0A5-ACE1-49A1-9E8B-28954E26EE8D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A1A8B3-47E5-4DF0-AC64-11CCF848E4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8867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617E75A2-7532-423A-BCC2-0F2D421CB592}"/>
              </a:ext>
            </a:extLst>
          </p:cNvPr>
          <p:cNvCxnSpPr/>
          <p:nvPr/>
        </p:nvCxnSpPr>
        <p:spPr>
          <a:xfrm>
            <a:off x="3725863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F0E04268-C92D-4141-922D-9D536C80391E}"/>
              </a:ext>
            </a:extLst>
          </p:cNvPr>
          <p:cNvCxnSpPr/>
          <p:nvPr/>
        </p:nvCxnSpPr>
        <p:spPr>
          <a:xfrm>
            <a:off x="69627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xmlns="" id="{D5DA4CBC-D682-4D33-8D9F-1F07E444D502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EFDCF-9070-4642-BCB5-725FAA92037C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xmlns="" id="{A411EDE5-627C-4B58-9F57-6B4F00453CCC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xmlns="" id="{A314D40C-6D41-47DC-B0C0-CCB72911203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fld id="{3E0C3E7F-1303-4E03-A73E-F95545DFEE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8596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806D3ECD-AA9C-48B1-8F46-801871BEB557}"/>
              </a:ext>
            </a:extLst>
          </p:cNvPr>
          <p:cNvCxnSpPr/>
          <p:nvPr/>
        </p:nvCxnSpPr>
        <p:spPr>
          <a:xfrm>
            <a:off x="3725863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8784431B-F43C-420F-A965-6C8019C6351D}"/>
              </a:ext>
            </a:extLst>
          </p:cNvPr>
          <p:cNvCxnSpPr/>
          <p:nvPr/>
        </p:nvCxnSpPr>
        <p:spPr>
          <a:xfrm>
            <a:off x="69627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xmlns="" id="{AFCD88DC-1868-4731-85B4-0FB97BF38FED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4FE5-7B56-459F-8CE6-9C753BD6B265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xmlns="" id="{6709DC24-DE9E-46B2-8C09-07DDAB089E7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xmlns="" id="{6D8574F8-E907-49EF-8803-97D42E6DA677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fld id="{FC9EEDD2-C2F4-440B-A0EE-2433EDA812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69650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5A1B2-74FA-49FE-9DCC-3EB64E082262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7B5CE0-2A26-4AB9-B3F0-47F67310BD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3011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440FA-58E6-4A29-8635-CD55D7C3B099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3B7EB1-3286-4562-9E35-6B9875EB8C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692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>
            <a:fillRect/>
          </a:stretch>
        </p:blipFill>
        <p:spPr bwMode="auto">
          <a:xfrm>
            <a:off x="0" y="2670175"/>
            <a:ext cx="4037013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6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>
            <a:fillRect/>
          </a:stretch>
        </p:blipFill>
        <p:spPr bwMode="auto">
          <a:xfrm>
            <a:off x="0" y="2892425"/>
            <a:ext cx="1522413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31" name="Picture 8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>
            <a:fillRect/>
          </a:stretch>
        </p:blipFill>
        <p:spPr bwMode="auto">
          <a:xfrm>
            <a:off x="7999413" y="0"/>
            <a:ext cx="1603375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9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>
            <a:fillRect/>
          </a:stretch>
        </p:blipFill>
        <p:spPr bwMode="auto">
          <a:xfrm>
            <a:off x="8605838" y="6096000"/>
            <a:ext cx="9937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34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646113" y="452438"/>
            <a:ext cx="940435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35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3313" y="2052638"/>
            <a:ext cx="8947150" cy="41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238" y="1790700"/>
            <a:ext cx="990600" cy="304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 b="0" i="0" dirty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4ACE088-8079-4B30-A88E-554FDC50C081}" type="datetimeFigureOut">
              <a:rPr lang="en-US"/>
              <a:pPr>
                <a:defRPr/>
              </a:pPr>
              <a:t>2/23/2018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118" y="3225007"/>
            <a:ext cx="3859213" cy="3048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 b="0" i="0" dirty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088" y="295275"/>
            <a:ext cx="83820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2800">
                <a:solidFill>
                  <a:srgbClr val="FFFFFF"/>
                </a:solidFill>
              </a:defRPr>
            </a:lvl1pPr>
          </a:lstStyle>
          <a:p>
            <a:fld id="{9F4ADCB7-8B32-4CA0-B515-E39EA70126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8" r:id="rId12"/>
    <p:sldLayoutId id="2147483685" r:id="rId13"/>
    <p:sldLayoutId id="2147483689" r:id="rId14"/>
    <p:sldLayoutId id="2147483690" r:id="rId15"/>
    <p:sldLayoutId id="2147483686" r:id="rId16"/>
    <p:sldLayoutId id="2147483687" r:id="rId17"/>
  </p:sldLayoutIdLst>
  <p:hf sldNum="0"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fontAlgn="base" hangingPunct="1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fontAlgn="base" hangingPunct="1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fontAlgn="base" hangingPunct="1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160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fontAlgn="base" hangingPunct="1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fontAlgn="base" hangingPunct="1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 noChangeArrowheads="1"/>
          </p:cNvSpPr>
          <p:nvPr>
            <p:ph type="ctrTitle"/>
          </p:nvPr>
        </p:nvSpPr>
        <p:spPr>
          <a:xfrm>
            <a:off x="1155700" y="1447800"/>
            <a:ext cx="8824913" cy="3328988"/>
          </a:xfrm>
        </p:spPr>
        <p:txBody>
          <a:bodyPr/>
          <a:lstStyle/>
          <a:p>
            <a:pPr algn="ctr"/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RELEVANCE OF HEALTH INSURANCE</a:t>
            </a:r>
            <a:endParaRPr lang="en-US" alt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338" y="2684585"/>
            <a:ext cx="3598985" cy="40561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54" y="4706815"/>
            <a:ext cx="4583723" cy="20339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smtClean="0">
                <a:latin typeface="Times New Roman" pitchFamily="18" charset="0"/>
                <a:cs typeface="Times New Roman" pitchFamily="18" charset="0"/>
              </a:rPr>
              <a:t>Understanding Health Insurance </a:t>
            </a:r>
            <a:endParaRPr lang="en-US" altLang="en-US" sz="54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587498" y="2134699"/>
            <a:ext cx="8947150" cy="4195762"/>
          </a:xfrm>
        </p:spPr>
        <p:txBody>
          <a:bodyPr/>
          <a:lstStyle/>
          <a:p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Insurance that helps cover medical and surgical expenses of an individual </a:t>
            </a:r>
          </a:p>
          <a:p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The overall purpose is to improve health care for </a:t>
            </a:r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patients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Accessibility to quality medical care.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Ambulance costs, In cases of other emergencies that need the patient to be carried to the hospital or health care facility by an ambulance at no extra cost. </a:t>
            </a:r>
            <a:endParaRPr lang="x-none" sz="2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692" y="4642338"/>
            <a:ext cx="3235569" cy="2035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400" smtClean="0">
                <a:latin typeface="Times New Roman" pitchFamily="18" charset="0"/>
                <a:cs typeface="Times New Roman" pitchFamily="18" charset="0"/>
              </a:rPr>
              <a:t>Why You Need Health Insurance</a:t>
            </a:r>
            <a:endParaRPr lang="en-US" altLang="en-US" sz="44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Content Placeholder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 smtClean="0">
                <a:latin typeface="Times New Roman" pitchFamily="18" charset="0"/>
                <a:cs typeface="Times New Roman" pitchFamily="18" charset="0"/>
              </a:rPr>
              <a:t>Helps individuals when they are in need of medical attention</a:t>
            </a:r>
          </a:p>
          <a:p>
            <a:r>
              <a:rPr lang="en-US" altLang="en-US" sz="3200" dirty="0" smtClean="0">
                <a:latin typeface="Times New Roman" pitchFamily="18" charset="0"/>
                <a:cs typeface="Times New Roman" pitchFamily="18" charset="0"/>
              </a:rPr>
              <a:t>Protects people from high and unexpected costs while under treatment</a:t>
            </a:r>
          </a:p>
          <a:p>
            <a:r>
              <a:rPr lang="en-US" altLang="en-US" sz="3200" dirty="0" smtClean="0">
                <a:latin typeface="Times New Roman" pitchFamily="18" charset="0"/>
                <a:cs typeface="Times New Roman" pitchFamily="18" charset="0"/>
              </a:rPr>
              <a:t>Cashless Treatment </a:t>
            </a:r>
          </a:p>
          <a:p>
            <a:r>
              <a:rPr lang="en-US" altLang="en-US" sz="3200" dirty="0" smtClean="0">
                <a:latin typeface="Times New Roman" pitchFamily="18" charset="0"/>
                <a:cs typeface="Times New Roman" pitchFamily="18" charset="0"/>
              </a:rPr>
              <a:t>Makes quality healthcare available to the insured 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923" y="2708030"/>
            <a:ext cx="2579077" cy="41499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>
            <a:fillRect/>
          </a:stretch>
        </p:blipFill>
        <p:spPr bwMode="auto">
          <a:xfrm>
            <a:off x="0" y="2670175"/>
            <a:ext cx="4037013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1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>
            <a:fillRect/>
          </a:stretch>
        </p:blipFill>
        <p:spPr bwMode="auto">
          <a:xfrm>
            <a:off x="0" y="2892425"/>
            <a:ext cx="1522413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xmlns="" id="{989BE678-777B-482A-A616-FEDC47B162E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199" name="Picture 1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>
            <a:fillRect/>
          </a:stretch>
        </p:blipFill>
        <p:spPr bwMode="auto">
          <a:xfrm>
            <a:off x="7999413" y="0"/>
            <a:ext cx="1603375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1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>
            <a:fillRect/>
          </a:stretch>
        </p:blipFill>
        <p:spPr bwMode="auto">
          <a:xfrm>
            <a:off x="8605838" y="6096000"/>
            <a:ext cx="9937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D28BE0C3-2102-4820-B88B-A448B1840D1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Content Placeholder 5" descr="A picture containing person, outdoor, board&#10;&#10;Description generated with high confidence"/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5" r="583"/>
          <a:stretch>
            <a:fillRect/>
          </a:stretch>
        </p:blipFill>
        <p:spPr>
          <a:xfrm>
            <a:off x="0" y="0"/>
            <a:ext cx="7554913" cy="6858000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47F1FD-119C-4BE0-989C-8CFC57394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725" y="1895475"/>
            <a:ext cx="3341688" cy="3922713"/>
          </a:xfrm>
        </p:spPr>
        <p:txBody>
          <a:bodyPr rtlCol="0" anchor="b">
            <a:normAutofit fontScale="90000"/>
          </a:bodyPr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HELPS INDIVIDUALS WHEN IN NEED OF MEDICAL ATTENTION</a:t>
            </a:r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300" dirty="0"/>
              <a:t/>
            </a:r>
            <a:br>
              <a:rPr lang="en-US" sz="3300" dirty="0"/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encounter different health  problems on a daily basis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Insurance is the solution to people in need of medical attention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9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>
            <a:fillRect/>
          </a:stretch>
        </p:blipFill>
        <p:spPr bwMode="auto">
          <a:xfrm>
            <a:off x="0" y="2670175"/>
            <a:ext cx="4037013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1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>
            <a:fillRect/>
          </a:stretch>
        </p:blipFill>
        <p:spPr bwMode="auto">
          <a:xfrm>
            <a:off x="0" y="2892425"/>
            <a:ext cx="1522413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xmlns="" id="{4AC0CD9D-7610-4620-93B4-798CCD9AB58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223" name="Picture 1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>
            <a:fillRect/>
          </a:stretch>
        </p:blipFill>
        <p:spPr bwMode="auto">
          <a:xfrm>
            <a:off x="7999413" y="0"/>
            <a:ext cx="1603375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17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>
            <a:fillRect/>
          </a:stretch>
        </p:blipFill>
        <p:spPr bwMode="auto">
          <a:xfrm>
            <a:off x="8605838" y="6096000"/>
            <a:ext cx="9937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DE4D62F9-188E-4530-84C2-24BDEE4BEB8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757B325C-3E35-45CF-9D07-3BCB281F3B9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229" name="Freeform 36"/>
          <p:cNvSpPr>
            <a:spLocks noGrp="1" noRot="1" noChangeAspect="1" noMove="1" noResize="1" noEditPoints="1" noAdjustHandles="1" noChangeShapeType="1" noTextEdit="1"/>
          </p:cNvSpPr>
          <p:nvPr/>
        </p:nvSpPr>
        <p:spPr bwMode="auto">
          <a:xfrm flipH="1">
            <a:off x="7464425" y="0"/>
            <a:ext cx="558800" cy="3709988"/>
          </a:xfrm>
          <a:custGeom>
            <a:avLst/>
            <a:gdLst>
              <a:gd name="T0" fmla="*/ 0 w 559472"/>
              <a:gd name="T1" fmla="*/ 0 h 3709642"/>
              <a:gd name="T2" fmla="*/ 473952 w 559472"/>
              <a:gd name="T3" fmla="*/ 0 h 3709642"/>
              <a:gd name="T4" fmla="*/ 485840 w 559472"/>
              <a:gd name="T5" fmla="*/ 161194 h 3709642"/>
              <a:gd name="T6" fmla="*/ 523949 w 559472"/>
              <a:gd name="T7" fmla="*/ 3672197 h 3709642"/>
              <a:gd name="T8" fmla="*/ 454748 w 559472"/>
              <a:gd name="T9" fmla="*/ 3709642 h 3709642"/>
              <a:gd name="T10" fmla="*/ 448224 w 559472"/>
              <a:gd name="T11" fmla="*/ 3510471 h 3709642"/>
              <a:gd name="T12" fmla="*/ 443564 w 559472"/>
              <a:gd name="T13" fmla="*/ 3408563 h 3709642"/>
              <a:gd name="T14" fmla="*/ 438902 w 559472"/>
              <a:gd name="T15" fmla="*/ 3304407 h 3709642"/>
              <a:gd name="T16" fmla="*/ 433941 w 559472"/>
              <a:gd name="T17" fmla="*/ 3198777 h 3709642"/>
              <a:gd name="T18" fmla="*/ 427584 w 559472"/>
              <a:gd name="T19" fmla="*/ 3092510 h 3709642"/>
              <a:gd name="T20" fmla="*/ 420988 w 559472"/>
              <a:gd name="T21" fmla="*/ 2984390 h 3709642"/>
              <a:gd name="T22" fmla="*/ 414330 w 559472"/>
              <a:gd name="T23" fmla="*/ 2874401 h 3709642"/>
              <a:gd name="T24" fmla="*/ 406840 w 559472"/>
              <a:gd name="T25" fmla="*/ 2762980 h 3709642"/>
              <a:gd name="T26" fmla="*/ 397745 w 559472"/>
              <a:gd name="T27" fmla="*/ 2650566 h 3709642"/>
              <a:gd name="T28" fmla="*/ 389154 w 559472"/>
              <a:gd name="T29" fmla="*/ 2536612 h 3709642"/>
              <a:gd name="T30" fmla="*/ 379225 w 559472"/>
              <a:gd name="T31" fmla="*/ 2421642 h 3709642"/>
              <a:gd name="T32" fmla="*/ 368316 w 559472"/>
              <a:gd name="T33" fmla="*/ 2305627 h 3709642"/>
              <a:gd name="T34" fmla="*/ 357466 w 559472"/>
              <a:gd name="T35" fmla="*/ 2189233 h 3709642"/>
              <a:gd name="T36" fmla="*/ 344982 w 559472"/>
              <a:gd name="T37" fmla="*/ 2071473 h 3709642"/>
              <a:gd name="T38" fmla="*/ 332466 w 559472"/>
              <a:gd name="T39" fmla="*/ 1952216 h 3709642"/>
              <a:gd name="T40" fmla="*/ 319121 w 559472"/>
              <a:gd name="T41" fmla="*/ 1833776 h 3709642"/>
              <a:gd name="T42" fmla="*/ 304408 w 559472"/>
              <a:gd name="T43" fmla="*/ 1713948 h 3709642"/>
              <a:gd name="T44" fmla="*/ 288685 w 559472"/>
              <a:gd name="T45" fmla="*/ 1592703 h 3709642"/>
              <a:gd name="T46" fmla="*/ 273050 w 559472"/>
              <a:gd name="T47" fmla="*/ 1471451 h 3709642"/>
              <a:gd name="T48" fmla="*/ 255813 w 559472"/>
              <a:gd name="T49" fmla="*/ 1350328 h 3709642"/>
              <a:gd name="T50" fmla="*/ 237060 w 559472"/>
              <a:gd name="T51" fmla="*/ 1227080 h 3709642"/>
              <a:gd name="T52" fmla="*/ 218488 w 559472"/>
              <a:gd name="T53" fmla="*/ 1106065 h 3709642"/>
              <a:gd name="T54" fmla="*/ 198221 w 559472"/>
              <a:gd name="T55" fmla="*/ 982940 h 3709642"/>
              <a:gd name="T56" fmla="*/ 177152 w 559472"/>
              <a:gd name="T57" fmla="*/ 858755 h 3709642"/>
              <a:gd name="T58" fmla="*/ 155551 w 559472"/>
              <a:gd name="T59" fmla="*/ 736861 h 3709642"/>
              <a:gd name="T60" fmla="*/ 131782 w 559472"/>
              <a:gd name="T61" fmla="*/ 613645 h 3709642"/>
              <a:gd name="T62" fmla="*/ 107123 w 559472"/>
              <a:gd name="T63" fmla="*/ 490500 h 3709642"/>
              <a:gd name="T64" fmla="*/ 82552 w 559472"/>
              <a:gd name="T65" fmla="*/ 367348 h 3709642"/>
              <a:gd name="T66" fmla="*/ 55608 w 559472"/>
              <a:gd name="T67" fmla="*/ 244762 h 3709642"/>
              <a:gd name="T68" fmla="*/ 28130 w 559472"/>
              <a:gd name="T69" fmla="*/ 122220 h 3709642"/>
              <a:gd name="T70" fmla="*/ 0 w 559472"/>
              <a:gd name="T71" fmla="*/ 0 h 370964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F98810A7-E114-447A-A7D6-69B27CFB565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xmlns="" id="{608F427C-1EC9-4280-9367-F2B3AA063E8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7810500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Content Placeholder 4" descr="A picture containing table, indoor, bottle, sitting&#10;&#10;Description generated with very high confidence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0413" y="3935413"/>
            <a:ext cx="6272212" cy="2365375"/>
          </a:xfrm>
        </p:spPr>
      </p:pic>
      <p:sp>
        <p:nvSpPr>
          <p:cNvPr id="9233" name="Title 1"/>
          <p:cNvSpPr>
            <a:spLocks noGrp="1" noChangeArrowheads="1"/>
          </p:cNvSpPr>
          <p:nvPr>
            <p:ph type="title"/>
          </p:nvPr>
        </p:nvSpPr>
        <p:spPr>
          <a:xfrm>
            <a:off x="8191500" y="1325563"/>
            <a:ext cx="3352800" cy="3067050"/>
          </a:xfrm>
        </p:spPr>
        <p:txBody>
          <a:bodyPr anchor="b"/>
          <a:lstStyle/>
          <a:p>
            <a:pPr algn="ctr">
              <a:lnSpc>
                <a:spcPct val="90000"/>
              </a:lnSpc>
            </a:pPr>
            <a:r>
              <a:rPr lang="en-US" altLang="en-US" sz="3200" smtClean="0">
                <a:solidFill>
                  <a:srgbClr val="EBEBEB"/>
                </a:solidFill>
                <a:latin typeface="Times New Roman" pitchFamily="18" charset="0"/>
                <a:cs typeface="Times New Roman" pitchFamily="18" charset="0"/>
              </a:rPr>
              <a:t>PROTECTION FROM HIGH AND UNEXPECTED MEDICAL COSTS </a:t>
            </a:r>
          </a:p>
        </p:txBody>
      </p:sp>
      <p:sp>
        <p:nvSpPr>
          <p:cNvPr id="9234" name="TextBox 14"/>
          <p:cNvSpPr txBox="1">
            <a:spLocks noChangeArrowheads="1"/>
          </p:cNvSpPr>
          <p:nvPr/>
        </p:nvSpPr>
        <p:spPr bwMode="auto">
          <a:xfrm>
            <a:off x="955675" y="981075"/>
            <a:ext cx="5910263" cy="295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Often medical attention require patients to dig deep into their pockets to pay bills, eat healthy foods and purchase drug</a:t>
            </a:r>
          </a:p>
          <a:p>
            <a:pPr eaLnBrk="1" hangingPunct="1"/>
            <a:endParaRPr lang="en-US" altLang="en-US" sz="24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Insurance cover in the health is the solution because any high costs will be covered by the insurance company the patient is subscribed to</a:t>
            </a:r>
          </a:p>
          <a:p>
            <a:pPr eaLnBrk="1" hangingPunct="1"/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400" b="1" smtClean="0">
                <a:latin typeface="Times New Roman" pitchFamily="18" charset="0"/>
                <a:cs typeface="Times New Roman" pitchFamily="18" charset="0"/>
              </a:rPr>
              <a:t>CASHLESS TREATMENT</a:t>
            </a:r>
            <a:endParaRPr lang="en-US" altLang="en-US" sz="44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24663" y="1643063"/>
            <a:ext cx="3922712" cy="4006850"/>
          </a:xfrm>
        </p:spPr>
      </p:pic>
      <p:sp>
        <p:nvSpPr>
          <p:cNvPr id="10244" name="TextBox 5"/>
          <p:cNvSpPr txBox="1">
            <a:spLocks noChangeArrowheads="1"/>
          </p:cNvSpPr>
          <p:nvPr/>
        </p:nvSpPr>
        <p:spPr bwMode="auto">
          <a:xfrm>
            <a:off x="993775" y="1597025"/>
            <a:ext cx="5102225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Insured individuals in the health care scheme do not need cash to be treated</a:t>
            </a:r>
          </a:p>
          <a:p>
            <a:pPr eaLnBrk="1" hangingPunct="1"/>
            <a:endParaRPr lang="en-US" altLang="en-US" sz="200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The patient needs to show his or her insurance card subscription and then all services will be rendered</a:t>
            </a:r>
          </a:p>
          <a:p>
            <a:pPr eaLnBrk="1" hangingPunct="1"/>
            <a:endParaRPr lang="en-US" altLang="en-US" sz="200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The costs will be charged from the premiums he or she has been paying to the insurance company since the day of subscription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000" b="1" smtClean="0">
                <a:latin typeface="Times New Roman" pitchFamily="18" charset="0"/>
                <a:cs typeface="Times New Roman" pitchFamily="18" charset="0"/>
              </a:rPr>
              <a:t>MAKES QUALITY HEALTHCARE AVAILABLE TO THE INSURED </a:t>
            </a:r>
            <a:br>
              <a:rPr lang="en-US" altLang="en-US" sz="4000" b="1" smtClean="0">
                <a:latin typeface="Times New Roman" pitchFamily="18" charset="0"/>
                <a:cs typeface="Times New Roman" pitchFamily="18" charset="0"/>
              </a:rPr>
            </a:br>
            <a:endParaRPr lang="en-US" altLang="en-US" sz="40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Content Placeholder 4" descr="A close up of a sign&#10;&#10;Description generated with very high confidenc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40350" y="2003425"/>
            <a:ext cx="4935538" cy="4237038"/>
          </a:xfrm>
        </p:spPr>
      </p:pic>
      <p:sp>
        <p:nvSpPr>
          <p:cNvPr id="11268" name="TextBox 5"/>
          <p:cNvSpPr txBox="1">
            <a:spLocks noChangeArrowheads="1"/>
          </p:cNvSpPr>
          <p:nvPr/>
        </p:nvSpPr>
        <p:spPr bwMode="auto">
          <a:xfrm>
            <a:off x="1112838" y="2085975"/>
            <a:ext cx="3910012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/>
            <a:r>
              <a:rPr lang="en-US" altLang="en-US" sz="2200">
                <a:latin typeface="Times New Roman" pitchFamily="18" charset="0"/>
                <a:cs typeface="Times New Roman" pitchFamily="18" charset="0"/>
              </a:rPr>
              <a:t>An insured patient will receive any treatment regardless of the costs</a:t>
            </a:r>
          </a:p>
          <a:p>
            <a:pPr eaLnBrk="1" hangingPunct="1"/>
            <a:endParaRPr lang="en-US" altLang="en-US" sz="220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200">
                <a:latin typeface="Times New Roman" pitchFamily="18" charset="0"/>
                <a:cs typeface="Times New Roman" pitchFamily="18" charset="0"/>
              </a:rPr>
              <a:t>Healthcare is affordable to insured patients</a:t>
            </a:r>
          </a:p>
          <a:p>
            <a:pPr eaLnBrk="1" hangingPunct="1"/>
            <a:endParaRPr lang="en-US" altLang="en-US" sz="220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200">
                <a:latin typeface="Times New Roman" pitchFamily="18" charset="0"/>
                <a:cs typeface="Times New Roman" pitchFamily="18" charset="0"/>
              </a:rPr>
              <a:t>Therefore, the patient can opt for the best treatment available compared to those that have no health insurance subscription that are limited by their finances </a:t>
            </a:r>
            <a:endParaRPr lang="en-US" altLang="en-US" sz="2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INAL RELEVANCE OF HEALTH INSURANCE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INAL RELEVANCE OF HEALTH INSURANCE [Compatibility Mode]" id="{8BE6C891-2C71-46C9-A7FA-E1FD3586F7AA}" vid="{5B857A00-4EE9-4C74-B41B-2CA13AFE6D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FINAL RELEVANCE OF HEALTH INSURANCE</Template>
  <TotalTime>13</TotalTime>
  <Words>265</Words>
  <Application>Microsoft Office PowerPoint</Application>
  <PresentationFormat>Custom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Century Gothic</vt:lpstr>
      <vt:lpstr>Arial</vt:lpstr>
      <vt:lpstr>Wingdings 3</vt:lpstr>
      <vt:lpstr>Calibri</vt:lpstr>
      <vt:lpstr>Times New Roman</vt:lpstr>
      <vt:lpstr>FINAL RELEVANCE OF HEALTH INSURANCE</vt:lpstr>
      <vt:lpstr>RELEVANCE OF HEALTH INSURANCE</vt:lpstr>
      <vt:lpstr>Understanding Health Insurance </vt:lpstr>
      <vt:lpstr>Why You Need Health Insurance</vt:lpstr>
      <vt:lpstr>HELPS INDIVIDUALS WHEN IN NEED OF MEDICAL ATTENTION  People encounter different health  problems on a daily basis   Health Insurance is the solution to people in need of medical attention </vt:lpstr>
      <vt:lpstr>PROTECTION FROM HIGH AND UNEXPECTED MEDICAL COSTS </vt:lpstr>
      <vt:lpstr>CASHLESS TREATMENT</vt:lpstr>
      <vt:lpstr>MAKES QUALITY HEALTHCARE AVAILABLE TO THE INSURED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RELEVANCE OF HEALTH INSURANCE</dc:title>
  <dc:creator>vini</dc:creator>
  <cp:lastModifiedBy>vini</cp:lastModifiedBy>
  <cp:revision>2</cp:revision>
  <dcterms:created xsi:type="dcterms:W3CDTF">2018-02-23T04:25:00Z</dcterms:created>
  <dcterms:modified xsi:type="dcterms:W3CDTF">2018-02-23T04:38:59Z</dcterms:modified>
</cp:coreProperties>
</file>